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0" r:id="rId3"/>
    <p:sldId id="261" r:id="rId4"/>
    <p:sldId id="262" r:id="rId5"/>
  </p:sldIdLst>
  <p:sldSz cx="6858000" cy="9906000" type="A4"/>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300"/>
    <a:srgbClr val="EF11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9" d="100"/>
          <a:sy n="89" d="100"/>
        </p:scale>
        <p:origin x="3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391136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421191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24144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80138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15337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16511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72381" y="3618442"/>
            <a:ext cx="2901255"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471863" y="3618442"/>
            <a:ext cx="2915543"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363694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399415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276002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90185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5F9DB8-3932-47F2-ADBE-473C2F459363}" type="datetimeFigureOut">
              <a:rPr lang="he-IL" smtClean="0"/>
              <a:t>ט"ו.חשון.תשפ"ד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08840D9-82B1-429C-B014-E1002EED846F}" type="slidenum">
              <a:rPr lang="he-IL" smtClean="0"/>
              <a:t>‹#›</a:t>
            </a:fld>
            <a:endParaRPr lang="he-IL"/>
          </a:p>
        </p:txBody>
      </p:sp>
    </p:spTree>
    <p:extLst>
      <p:ext uri="{BB962C8B-B14F-4D97-AF65-F5344CB8AC3E}">
        <p14:creationId xmlns:p14="http://schemas.microsoft.com/office/powerpoint/2010/main" val="183546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15F9DB8-3932-47F2-ADBE-473C2F459363}" type="datetimeFigureOut">
              <a:rPr lang="he-IL" smtClean="0"/>
              <a:t>ט"ו.חשון.תשפ"ד</a:t>
            </a:fld>
            <a:endParaRPr lang="he-I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08840D9-82B1-429C-B014-E1002EED846F}" type="slidenum">
              <a:rPr lang="he-IL" smtClean="0"/>
              <a:t>‹#›</a:t>
            </a:fld>
            <a:endParaRPr lang="he-IL"/>
          </a:p>
        </p:txBody>
      </p:sp>
    </p:spTree>
    <p:extLst>
      <p:ext uri="{BB962C8B-B14F-4D97-AF65-F5344CB8AC3E}">
        <p14:creationId xmlns:p14="http://schemas.microsoft.com/office/powerpoint/2010/main" val="185975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8" y="-17930"/>
            <a:ext cx="7001436" cy="4664707"/>
          </a:xfrm>
          <a:prstGeom prst="rect">
            <a:avLst/>
          </a:prstGeom>
        </p:spPr>
      </p:pic>
      <p:sp>
        <p:nvSpPr>
          <p:cNvPr id="5" name="Rectangle 38">
            <a:extLst>
              <a:ext uri="{FF2B5EF4-FFF2-40B4-BE49-F238E27FC236}">
                <a16:creationId xmlns:a16="http://schemas.microsoft.com/office/drawing/2014/main" id="{CE4CE232-FB27-F6D4-AD45-D954323B2C62}"/>
              </a:ext>
            </a:extLst>
          </p:cNvPr>
          <p:cNvSpPr/>
          <p:nvPr/>
        </p:nvSpPr>
        <p:spPr>
          <a:xfrm>
            <a:off x="-71718" y="3347513"/>
            <a:ext cx="7001436" cy="207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sp>
        <p:nvSpPr>
          <p:cNvPr id="2" name="Rectangle 1">
            <a:extLst>
              <a:ext uri="{FF2B5EF4-FFF2-40B4-BE49-F238E27FC236}">
                <a16:creationId xmlns:a16="http://schemas.microsoft.com/office/drawing/2014/main" id="{2385CB38-B25F-3CDA-4E7B-A8C29A1ED976}"/>
              </a:ext>
            </a:extLst>
          </p:cNvPr>
          <p:cNvSpPr/>
          <p:nvPr/>
        </p:nvSpPr>
        <p:spPr>
          <a:xfrm>
            <a:off x="-71718" y="2958151"/>
            <a:ext cx="7001436" cy="1400175"/>
          </a:xfrm>
          <a:prstGeom prst="rect">
            <a:avLst/>
          </a:prstGeom>
          <a:solidFill>
            <a:srgbClr val="EE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6" name="Picture 18">
            <a:extLst>
              <a:ext uri="{FF2B5EF4-FFF2-40B4-BE49-F238E27FC236}">
                <a16:creationId xmlns:a16="http://schemas.microsoft.com/office/drawing/2014/main" id="{F067B877-8FCB-7CB8-71AD-B0EE1295F8C5}"/>
              </a:ext>
            </a:extLst>
          </p:cNvPr>
          <p:cNvPicPr>
            <a:picLocks noChangeAspect="1"/>
          </p:cNvPicPr>
          <p:nvPr/>
        </p:nvPicPr>
        <p:blipFill rotWithShape="1">
          <a:blip r:embed="rId3"/>
          <a:srcRect r="45223"/>
          <a:stretch/>
        </p:blipFill>
        <p:spPr>
          <a:xfrm>
            <a:off x="5054344" y="1867828"/>
            <a:ext cx="1657349" cy="968876"/>
          </a:xfrm>
          <a:prstGeom prst="rect">
            <a:avLst/>
          </a:prstGeom>
        </p:spPr>
      </p:pic>
      <p:sp>
        <p:nvSpPr>
          <p:cNvPr id="11" name="מלבן 10"/>
          <p:cNvSpPr/>
          <p:nvPr/>
        </p:nvSpPr>
        <p:spPr>
          <a:xfrm>
            <a:off x="71437" y="3052622"/>
            <a:ext cx="6715125" cy="2542234"/>
          </a:xfrm>
          <a:prstGeom prst="rect">
            <a:avLst/>
          </a:prstGeom>
        </p:spPr>
        <p:txBody>
          <a:bodyPr wrap="square">
            <a:spAutoFit/>
          </a:bodyPr>
          <a:lstStyle/>
          <a:p>
            <a:pPr algn="ctr">
              <a:lnSpc>
                <a:spcPct val="80000"/>
              </a:lnSpc>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Recommendations for management </a:t>
            </a:r>
            <a:b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of traumatic experiences in war time</a:t>
            </a:r>
            <a:endParaRPr lang="he-IL" sz="3200" b="1" kern="100" dirty="0">
              <a:solidFill>
                <a:schemeClr val="bg1"/>
              </a:solidFill>
              <a:latin typeface="Calibri" panose="020F0502020204030204" pitchFamily="34" charset="0"/>
              <a:cs typeface="Calibri" panose="020F0502020204030204" pitchFamily="34" charset="0"/>
            </a:endParaRPr>
          </a:p>
          <a:p>
            <a:pPr algn="ctr"/>
            <a:endParaRPr lang="he-IL" sz="3600" b="1" dirty="0">
              <a:solidFill>
                <a:schemeClr val="bg1"/>
              </a:solidFill>
              <a:latin typeface="ALMONIDLAAA-BLACK" panose="020B0500000000020004" pitchFamily="34" charset="-79"/>
              <a:cs typeface="ALMONIDLAAA-BLACK" panose="020B0500000000020004" pitchFamily="34" charset="-79"/>
            </a:endParaRPr>
          </a:p>
          <a:p>
            <a:r>
              <a:rPr lang="he-IL" sz="3600" b="1" dirty="0">
                <a:latin typeface="ALMONIDLAAA-BLACK" panose="020B0500000000020004" pitchFamily="34" charset="-79"/>
                <a:cs typeface="ALMONIDLAAA-BLACK" panose="020B0500000000020004" pitchFamily="34" charset="-79"/>
              </a:rPr>
              <a:t> </a:t>
            </a:r>
            <a:endParaRPr lang="en-US" sz="3600" b="1" dirty="0">
              <a:latin typeface="ALMONIDLAAA-BLACK" panose="020B0500000000020004" pitchFamily="34" charset="-79"/>
              <a:cs typeface="ALMONIDLAAA-BLACK" panose="020B0500000000020004" pitchFamily="34" charset="-79"/>
            </a:endParaRPr>
          </a:p>
          <a:p>
            <a:pPr algn="ctr"/>
            <a:endParaRPr lang="en-US" sz="3600" b="1" kern="100" dirty="0">
              <a:solidFill>
                <a:schemeClr val="bg1"/>
              </a:solidFill>
              <a:effectLst/>
              <a:latin typeface="ALMONIDLAAA-BLACK" panose="020B0500000000020004" pitchFamily="34" charset="-79"/>
              <a:ea typeface="Calibri" panose="020F0502020204030204" pitchFamily="34" charset="0"/>
              <a:cs typeface="ALMONIDLAAA-BLACK" panose="020B0500000000020004" pitchFamily="34" charset="-79"/>
            </a:endParaRPr>
          </a:p>
        </p:txBody>
      </p:sp>
      <p:sp>
        <p:nvSpPr>
          <p:cNvPr id="12" name="מלבן 11"/>
          <p:cNvSpPr/>
          <p:nvPr/>
        </p:nvSpPr>
        <p:spPr>
          <a:xfrm>
            <a:off x="386203" y="4500030"/>
            <a:ext cx="6200335" cy="1323439"/>
          </a:xfrm>
          <a:prstGeom prst="rect">
            <a:avLst/>
          </a:prstGeom>
        </p:spPr>
        <p:txBody>
          <a:bodyPr wrap="square">
            <a:spAutoFit/>
          </a:bodyPr>
          <a:lstStyle/>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We are all asking ourselves how to help, and provide the best care and support to people who experienced a traumatic shock. This document will support you, as a helper to provide the best care in the circumstances. In addition, our objective is to provide, structured guidance in our currently chaotic circumstances.</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מלבן 12"/>
          <p:cNvSpPr/>
          <p:nvPr/>
        </p:nvSpPr>
        <p:spPr>
          <a:xfrm>
            <a:off x="2313098" y="3883086"/>
            <a:ext cx="2167581" cy="369332"/>
          </a:xfrm>
          <a:prstGeom prst="rect">
            <a:avLst/>
          </a:prstGeom>
        </p:spPr>
        <p:txBody>
          <a:bodyPr wrap="none">
            <a:spAutoFit/>
          </a:bodyPr>
          <a:lstStyle/>
          <a:p>
            <a:r>
              <a:rPr lang="en-US"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Israel- October 2023</a:t>
            </a:r>
            <a:endParaRPr lang="en-IL"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מלבן 15"/>
          <p:cNvSpPr/>
          <p:nvPr/>
        </p:nvSpPr>
        <p:spPr>
          <a:xfrm>
            <a:off x="386203" y="5952784"/>
            <a:ext cx="1253548" cy="338554"/>
          </a:xfrm>
          <a:prstGeom prst="rect">
            <a:avLst/>
          </a:prstGeom>
        </p:spPr>
        <p:txBody>
          <a:bodyPr wrap="none">
            <a:spAutoFit/>
          </a:bodyPr>
          <a:lstStyle/>
          <a:p>
            <a:pPr algn="l"/>
            <a:r>
              <a:rPr lang="en-US" sz="1600" b="1" kern="100" dirty="0">
                <a:solidFill>
                  <a:srgbClr val="EE0300"/>
                </a:solidFill>
                <a:effectLst/>
                <a:latin typeface="Calibri" panose="020F0502020204030204" pitchFamily="34" charset="0"/>
                <a:ea typeface="Calibri" panose="020F0502020204030204" pitchFamily="34" charset="0"/>
                <a:cs typeface="Calibri" panose="020F0502020204030204" pitchFamily="34" charset="0"/>
              </a:rPr>
              <a:t>Basic points:</a:t>
            </a:r>
            <a:endParaRPr lang="en-IL" sz="1600" b="1" kern="100" dirty="0">
              <a:solidFill>
                <a:srgbClr val="EE03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מלבן 19"/>
          <p:cNvSpPr/>
          <p:nvPr/>
        </p:nvSpPr>
        <p:spPr>
          <a:xfrm>
            <a:off x="386203" y="6443537"/>
            <a:ext cx="5905551" cy="2800767"/>
          </a:xfrm>
          <a:prstGeom prst="rect">
            <a:avLst/>
          </a:prstGeom>
        </p:spPr>
        <p:txBody>
          <a:bodyPr wrap="square">
            <a:spAutoFit/>
          </a:bodyPr>
          <a:lstStyle/>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Although there is an increased  risk of developing post trauma in war situations, it is not automatic and not everybody, even in serious situations will develop PTSD.</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Appropriate interventions in the first phase called ASD (Acute Stress disorder) after the traumatic experience, will have a positive impact on the potential development and the severity of PTSD.</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Make sure you are balanced and grounded before your intervention. You can use the 5 steps of </a:t>
            </a:r>
            <a:r>
              <a:rPr lang="en-US" sz="1600" kern="100" dirty="0" err="1">
                <a:effectLst/>
                <a:latin typeface="Calibri" panose="020F0502020204030204" pitchFamily="34" charset="0"/>
                <a:ea typeface="Calibri" panose="020F0502020204030204" pitchFamily="34" charset="0"/>
                <a:cs typeface="Arial" panose="020B0604020202020204" pitchFamily="34" charset="0"/>
              </a:rPr>
              <a:t>EmotionAid</a:t>
            </a:r>
            <a:r>
              <a:rPr lang="en-US" sz="1600" kern="100" dirty="0">
                <a:effectLst/>
                <a:latin typeface="Calibri" panose="020F0502020204030204" pitchFamily="34" charset="0"/>
                <a:ea typeface="Calibri" panose="020F0502020204030204" pitchFamily="34" charset="0"/>
                <a:cs typeface="Arial" panose="020B0604020202020204" pitchFamily="34" charset="0"/>
              </a:rPr>
              <a:t> to do so.</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Do not use the word with the person. We do not want him/her to adopt this as a self label or a diagnosis</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211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2345210" y="3513089"/>
            <a:ext cx="2167581" cy="369332"/>
          </a:xfrm>
          <a:prstGeom prst="rect">
            <a:avLst/>
          </a:prstGeom>
        </p:spPr>
        <p:txBody>
          <a:bodyPr wrap="none">
            <a:spAutoFit/>
          </a:bodyPr>
          <a:lstStyle/>
          <a:p>
            <a:pPr algn="ctr"/>
            <a:r>
              <a:rPr lang="he-IL" b="1" dirty="0">
                <a:solidFill>
                  <a:schemeClr val="bg1"/>
                </a:solidFill>
                <a:latin typeface="Almoni DL AAA" panose="020B0500000000020004" pitchFamily="34" charset="-79"/>
                <a:cs typeface="Almoni DL AAA" panose="020B0500000000020004" pitchFamily="34" charset="-79"/>
              </a:rPr>
              <a:t>ישראל – אוקטובר 2023</a:t>
            </a:r>
            <a:endParaRPr lang="en-US" dirty="0">
              <a:solidFill>
                <a:schemeClr val="bg1"/>
              </a:solidFill>
              <a:latin typeface="Almoni DL AAA" panose="020B0500000000020004" pitchFamily="34" charset="-79"/>
              <a:cs typeface="Almoni DL AAA" panose="020B0500000000020004" pitchFamily="34" charset="-79"/>
            </a:endParaRPr>
          </a:p>
        </p:txBody>
      </p:sp>
      <p:sp>
        <p:nvSpPr>
          <p:cNvPr id="4" name="TextBox 3">
            <a:extLst>
              <a:ext uri="{FF2B5EF4-FFF2-40B4-BE49-F238E27FC236}">
                <a16:creationId xmlns:a16="http://schemas.microsoft.com/office/drawing/2014/main" id="{61DCA869-1D5C-4DA9-B2CB-E0460960BB30}"/>
              </a:ext>
            </a:extLst>
          </p:cNvPr>
          <p:cNvSpPr txBox="1"/>
          <p:nvPr/>
        </p:nvSpPr>
        <p:spPr>
          <a:xfrm>
            <a:off x="357189" y="466101"/>
            <a:ext cx="5915024" cy="3046988"/>
          </a:xfrm>
          <a:prstGeom prst="rect">
            <a:avLst/>
          </a:prstGeom>
          <a:noFill/>
        </p:spPr>
        <p:txBody>
          <a:bodyPr wrap="square">
            <a:spAutoFit/>
          </a:bodyPr>
          <a:lstStyle/>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The traumatic shock is processed by the autonomic nervous system. Our ANS can contain a finite quantity of stress (window of tolerance), and when we are thrown beyond this limit we need to be brought back into our capacity to contain our experience. The </a:t>
            </a:r>
            <a:r>
              <a:rPr lang="en-US" sz="1600" kern="100" dirty="0" err="1">
                <a:effectLst/>
                <a:latin typeface="Calibri" panose="020F0502020204030204" pitchFamily="34" charset="0"/>
                <a:ea typeface="Calibri" panose="020F0502020204030204" pitchFamily="34" charset="0"/>
                <a:cs typeface="Arial" panose="020B0604020202020204" pitchFamily="34" charset="0"/>
              </a:rPr>
              <a:t>EmotionAid</a:t>
            </a:r>
            <a:r>
              <a:rPr lang="en-US" sz="1600" kern="100" dirty="0">
                <a:effectLst/>
                <a:latin typeface="Calibri" panose="020F0502020204030204" pitchFamily="34" charset="0"/>
                <a:ea typeface="Calibri" panose="020F0502020204030204" pitchFamily="34" charset="0"/>
                <a:cs typeface="Arial" panose="020B0604020202020204" pitchFamily="34" charset="0"/>
              </a:rPr>
              <a:t> tools together with the following guidance will support you in helping the person in that direction and reintegrate his/her window of tolerance and the capacity to metabolize the thoughts, images, feelings, sensations or impulses connected to the event.</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Symbol" pitchFamily="2" charset="2"/>
              <a:buChar char=""/>
            </a:pPr>
            <a:r>
              <a:rPr lang="en-US" sz="1600" kern="100" dirty="0">
                <a:effectLst/>
                <a:latin typeface="Calibri" panose="020F0502020204030204" pitchFamily="34" charset="0"/>
                <a:ea typeface="Calibri" panose="020F0502020204030204" pitchFamily="34" charset="0"/>
                <a:cs typeface="Arial" panose="020B0604020202020204" pitchFamily="34" charset="0"/>
              </a:rPr>
              <a:t>Learning to reintegrate our window of tolerance in experiences of traumatic stress will support us towards healing and resilience building.</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BD9319-D3DE-C749-F4EF-B0D819CB60A9}"/>
              </a:ext>
            </a:extLst>
          </p:cNvPr>
          <p:cNvPicPr>
            <a:picLocks noChangeAspect="1"/>
          </p:cNvPicPr>
          <p:nvPr/>
        </p:nvPicPr>
        <p:blipFill>
          <a:blip r:embed="rId2"/>
          <a:stretch>
            <a:fillRect/>
          </a:stretch>
        </p:blipFill>
        <p:spPr>
          <a:xfrm>
            <a:off x="-621828" y="3659050"/>
            <a:ext cx="2667000" cy="355600"/>
          </a:xfrm>
          <a:prstGeom prst="rect">
            <a:avLst/>
          </a:prstGeom>
        </p:spPr>
      </p:pic>
      <p:sp>
        <p:nvSpPr>
          <p:cNvPr id="6" name="מלבן 15">
            <a:extLst>
              <a:ext uri="{FF2B5EF4-FFF2-40B4-BE49-F238E27FC236}">
                <a16:creationId xmlns:a16="http://schemas.microsoft.com/office/drawing/2014/main" id="{4ED1DAA0-AB5E-2CC1-06A4-68269083C7AE}"/>
              </a:ext>
            </a:extLst>
          </p:cNvPr>
          <p:cNvSpPr/>
          <p:nvPr/>
        </p:nvSpPr>
        <p:spPr>
          <a:xfrm>
            <a:off x="702363" y="3669179"/>
            <a:ext cx="1208601" cy="338554"/>
          </a:xfrm>
          <a:prstGeom prst="rect">
            <a:avLst/>
          </a:prstGeom>
        </p:spPr>
        <p:txBody>
          <a:bodyPr wrap="none">
            <a:spAutoFit/>
          </a:bodyPr>
          <a:lstStyle/>
          <a:p>
            <a:pPr algn="l"/>
            <a:r>
              <a:rPr lang="en-US" sz="1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 TO DO:</a:t>
            </a:r>
            <a:endParaRPr lang="en-IL" sz="1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3BB4823-EDA2-D28B-A60F-CC2FF21E08AB}"/>
              </a:ext>
            </a:extLst>
          </p:cNvPr>
          <p:cNvSpPr txBox="1"/>
          <p:nvPr/>
        </p:nvSpPr>
        <p:spPr>
          <a:xfrm>
            <a:off x="357189" y="4189187"/>
            <a:ext cx="5915024" cy="3293209"/>
          </a:xfrm>
          <a:prstGeom prst="rect">
            <a:avLst/>
          </a:prstGeom>
          <a:noFill/>
        </p:spPr>
        <p:txBody>
          <a:bodyPr wrap="square">
            <a:spAutoFit/>
          </a:bodyPr>
          <a:lstStyle/>
          <a:p>
            <a:pPr marL="342900" lvl="0" indent="-342900" algn="l" rtl="0">
              <a:buFont typeface="+mj-lt"/>
              <a:buAutoNum type="arabicPeriod"/>
            </a:pPr>
            <a:r>
              <a:rPr lang="en-US" sz="1600" kern="100" dirty="0">
                <a:effectLst/>
                <a:latin typeface="Calibri" panose="020F0502020204030204" pitchFamily="34" charset="0"/>
                <a:ea typeface="Calibri" panose="020F0502020204030204" pitchFamily="34" charset="0"/>
                <a:cs typeface="Arial" panose="020B0604020202020204" pitchFamily="34" charset="0"/>
              </a:rPr>
              <a:t>Do not let the person tell the story of what happened right away, and NOT before making sure the person is connected to his/her resources. You can say: “ I really want to hear what happened, and I will listen to you attentively. To make it easier for you, we first need to help your brain connect to here and now.</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mj-lt"/>
              <a:buAutoNum type="arabicPeriod"/>
            </a:pPr>
            <a:r>
              <a:rPr lang="en-US" sz="1600" kern="100" dirty="0">
                <a:effectLst/>
                <a:latin typeface="Calibri" panose="020F0502020204030204" pitchFamily="34" charset="0"/>
                <a:ea typeface="Calibri" panose="020F0502020204030204" pitchFamily="34" charset="0"/>
                <a:cs typeface="Arial" panose="020B0604020202020204" pitchFamily="34" charset="0"/>
              </a:rPr>
              <a:t>Do not force the person to do anything. We are all resourceful and connected to our life force. The healing will come on its own. Our job as helpers is to catch it, and help the person connect </a:t>
            </a:r>
            <a:br>
              <a:rPr lang="en-US" sz="1600" kern="100" dirty="0">
                <a:effectLst/>
                <a:latin typeface="Calibri" panose="020F0502020204030204" pitchFamily="34" charset="0"/>
                <a:ea typeface="Calibri" panose="020F0502020204030204" pitchFamily="34" charset="0"/>
                <a:cs typeface="Arial" panose="020B0604020202020204" pitchFamily="34" charset="0"/>
              </a:rPr>
            </a:br>
            <a:r>
              <a:rPr lang="en-US" sz="1600" kern="100" dirty="0">
                <a:effectLst/>
                <a:latin typeface="Calibri" panose="020F0502020204030204" pitchFamily="34" charset="0"/>
                <a:ea typeface="Calibri" panose="020F0502020204030204" pitchFamily="34" charset="0"/>
                <a:cs typeface="Arial" panose="020B0604020202020204" pitchFamily="34" charset="0"/>
              </a:rPr>
              <a:t>(re-connect) with it.</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buFont typeface="+mj-lt"/>
              <a:buAutoNum type="arabicPeriod"/>
            </a:pPr>
            <a:r>
              <a:rPr lang="en-US" sz="1600" kern="100" dirty="0">
                <a:effectLst/>
                <a:latin typeface="Calibri" panose="020F0502020204030204" pitchFamily="34" charset="0"/>
                <a:ea typeface="Calibri" panose="020F0502020204030204" pitchFamily="34" charset="0"/>
                <a:cs typeface="Arial" panose="020B0604020202020204" pitchFamily="34" charset="0"/>
              </a:rPr>
              <a:t>There is a danger of the person being repeatedly retraumatized. Prevent exposure to videos, other people’s story and triggers such as sounds, places, images which can reprecipitate the person outside of the window of tolerance. </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EAD1995-B3F9-9F91-7B7A-0AD16054E23E}"/>
              </a:ext>
            </a:extLst>
          </p:cNvPr>
          <p:cNvPicPr>
            <a:picLocks noChangeAspect="1"/>
          </p:cNvPicPr>
          <p:nvPr/>
        </p:nvPicPr>
        <p:blipFill>
          <a:blip r:embed="rId2"/>
          <a:stretch>
            <a:fillRect/>
          </a:stretch>
        </p:blipFill>
        <p:spPr>
          <a:xfrm>
            <a:off x="-976311" y="7645263"/>
            <a:ext cx="2667000" cy="355600"/>
          </a:xfrm>
          <a:prstGeom prst="rect">
            <a:avLst/>
          </a:prstGeom>
        </p:spPr>
      </p:pic>
      <p:sp>
        <p:nvSpPr>
          <p:cNvPr id="11" name="מלבן 15">
            <a:extLst>
              <a:ext uri="{FF2B5EF4-FFF2-40B4-BE49-F238E27FC236}">
                <a16:creationId xmlns:a16="http://schemas.microsoft.com/office/drawing/2014/main" id="{405C6EE4-CF8A-BF7F-22CD-022BB7FA7C62}"/>
              </a:ext>
            </a:extLst>
          </p:cNvPr>
          <p:cNvSpPr/>
          <p:nvPr/>
        </p:nvSpPr>
        <p:spPr>
          <a:xfrm>
            <a:off x="702363" y="7655392"/>
            <a:ext cx="791500" cy="338554"/>
          </a:xfrm>
          <a:prstGeom prst="rect">
            <a:avLst/>
          </a:prstGeom>
        </p:spPr>
        <p:txBody>
          <a:bodyPr wrap="none">
            <a:spAutoFit/>
          </a:bodyPr>
          <a:lstStyle/>
          <a:p>
            <a:pPr algn="l"/>
            <a:r>
              <a:rPr lang="en-US" sz="1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DO:</a:t>
            </a:r>
            <a:endParaRPr lang="en-IL" sz="1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20DEFBE-F00E-1652-2FC1-EF5CA62E29C1}"/>
              </a:ext>
            </a:extLst>
          </p:cNvPr>
          <p:cNvSpPr txBox="1"/>
          <p:nvPr/>
        </p:nvSpPr>
        <p:spPr>
          <a:xfrm>
            <a:off x="702363" y="8261125"/>
            <a:ext cx="5569850" cy="1323439"/>
          </a:xfrm>
          <a:prstGeom prst="rect">
            <a:avLst/>
          </a:prstGeom>
          <a:noFill/>
        </p:spPr>
        <p:txBody>
          <a:bodyPr wrap="square">
            <a:spAutoFit/>
          </a:bodyPr>
          <a:lstStyle/>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Start by making sure the person is connected to resources. </a:t>
            </a:r>
            <a:br>
              <a:rPr lang="en-US" sz="1600" kern="100" dirty="0">
                <a:effectLst/>
                <a:latin typeface="Calibri" panose="020F0502020204030204" pitchFamily="34" charset="0"/>
                <a:ea typeface="Calibri" panose="020F0502020204030204" pitchFamily="34" charset="0"/>
                <a:cs typeface="Arial" panose="020B0604020202020204" pitchFamily="34" charset="0"/>
              </a:rPr>
            </a:br>
            <a:r>
              <a:rPr lang="en-US" sz="1600" kern="100" dirty="0">
                <a:effectLst/>
                <a:latin typeface="Calibri" panose="020F0502020204030204" pitchFamily="34" charset="0"/>
                <a:ea typeface="Calibri" panose="020F0502020204030204" pitchFamily="34" charset="0"/>
                <a:cs typeface="Arial" panose="020B0604020202020204" pitchFamily="34" charset="0"/>
              </a:rPr>
              <a:t>They can be very simple resources such as: a coffee, sleeping, nice smells, a shower. The message conveyed then is that there is safety in the environment and that the person can connect to what is pleasant and known.</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26380FC-4AF6-13F3-E845-C6E6A84341E1}"/>
              </a:ext>
            </a:extLst>
          </p:cNvPr>
          <p:cNvSpPr txBox="1"/>
          <p:nvPr/>
        </p:nvSpPr>
        <p:spPr>
          <a:xfrm>
            <a:off x="357189" y="8254208"/>
            <a:ext cx="345174" cy="338554"/>
          </a:xfrm>
          <a:prstGeom prst="rect">
            <a:avLst/>
          </a:prstGeom>
          <a:noFill/>
        </p:spPr>
        <p:txBody>
          <a:bodyPr wrap="square" rtlCol="0">
            <a:spAutoFit/>
          </a:bodyPr>
          <a:lstStyle/>
          <a:p>
            <a:r>
              <a:rPr lang="en-IL" sz="1600" dirty="0"/>
              <a:t>1.</a:t>
            </a:r>
          </a:p>
        </p:txBody>
      </p:sp>
    </p:spTree>
    <p:extLst>
      <p:ext uri="{BB962C8B-B14F-4D97-AF65-F5344CB8AC3E}">
        <p14:creationId xmlns:p14="http://schemas.microsoft.com/office/powerpoint/2010/main" val="345040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2345210" y="3513089"/>
            <a:ext cx="2167581" cy="369332"/>
          </a:xfrm>
          <a:prstGeom prst="rect">
            <a:avLst/>
          </a:prstGeom>
        </p:spPr>
        <p:txBody>
          <a:bodyPr wrap="none">
            <a:spAutoFit/>
          </a:bodyPr>
          <a:lstStyle/>
          <a:p>
            <a:pPr algn="ctr"/>
            <a:r>
              <a:rPr lang="he-IL" b="1" dirty="0">
                <a:solidFill>
                  <a:schemeClr val="bg1"/>
                </a:solidFill>
                <a:latin typeface="Almoni DL AAA" panose="020B0500000000020004" pitchFamily="34" charset="-79"/>
                <a:cs typeface="Almoni DL AAA" panose="020B0500000000020004" pitchFamily="34" charset="-79"/>
              </a:rPr>
              <a:t>ישראל – אוקטובר 2023</a:t>
            </a:r>
            <a:endParaRPr lang="en-US" dirty="0">
              <a:solidFill>
                <a:schemeClr val="bg1"/>
              </a:solidFill>
              <a:latin typeface="Almoni DL AAA" panose="020B0500000000020004" pitchFamily="34" charset="-79"/>
              <a:cs typeface="Almoni DL AAA" panose="020B0500000000020004" pitchFamily="34" charset="-79"/>
            </a:endParaRPr>
          </a:p>
        </p:txBody>
      </p:sp>
      <p:sp>
        <p:nvSpPr>
          <p:cNvPr id="2" name="TextBox 1">
            <a:extLst>
              <a:ext uri="{FF2B5EF4-FFF2-40B4-BE49-F238E27FC236}">
                <a16:creationId xmlns:a16="http://schemas.microsoft.com/office/drawing/2014/main" id="{5413C23C-1349-4D45-93A4-BB11BFD59B45}"/>
              </a:ext>
            </a:extLst>
          </p:cNvPr>
          <p:cNvSpPr txBox="1"/>
          <p:nvPr/>
        </p:nvSpPr>
        <p:spPr>
          <a:xfrm>
            <a:off x="700087" y="431575"/>
            <a:ext cx="5572125" cy="4770537"/>
          </a:xfrm>
          <a:prstGeom prst="rect">
            <a:avLst/>
          </a:prstGeom>
          <a:noFill/>
        </p:spPr>
        <p:txBody>
          <a:bodyPr wrap="square">
            <a:spAutoFit/>
          </a:bodyPr>
          <a:lstStyle/>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Validate the difficulty/horror of the situation experienced.</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Help the person come back to the here and now and the knowledge that the specific event is over, is in the past. For example, if there is an alert and you are together in the </a:t>
            </a:r>
            <a:r>
              <a:rPr lang="en-US" sz="1600" kern="100" dirty="0" err="1">
                <a:effectLst/>
                <a:latin typeface="Calibri" panose="020F0502020204030204" pitchFamily="34" charset="0"/>
                <a:ea typeface="Calibri" panose="020F0502020204030204" pitchFamily="34" charset="0"/>
                <a:cs typeface="Arial" panose="020B0604020202020204" pitchFamily="34" charset="0"/>
              </a:rPr>
              <a:t>miklat</a:t>
            </a:r>
            <a:r>
              <a:rPr lang="en-US" sz="1600" kern="100" dirty="0">
                <a:effectLst/>
                <a:latin typeface="Calibri" panose="020F0502020204030204" pitchFamily="34" charset="0"/>
                <a:ea typeface="Calibri" panose="020F0502020204030204" pitchFamily="34" charset="0"/>
                <a:cs typeface="Arial" panose="020B0604020202020204" pitchFamily="34" charset="0"/>
              </a:rPr>
              <a:t>, you can say: you are in secure right now in this </a:t>
            </a:r>
            <a:r>
              <a:rPr lang="en-US" sz="1600" kern="100" dirty="0" err="1">
                <a:effectLst/>
                <a:latin typeface="Calibri" panose="020F0502020204030204" pitchFamily="34" charset="0"/>
                <a:ea typeface="Calibri" panose="020F0502020204030204" pitchFamily="34" charset="0"/>
                <a:cs typeface="Arial" panose="020B0604020202020204" pitchFamily="34" charset="0"/>
              </a:rPr>
              <a:t>miklat</a:t>
            </a:r>
            <a:r>
              <a:rPr lang="en-US" sz="1600" kern="100" dirty="0">
                <a:effectLst/>
                <a:latin typeface="Calibri" panose="020F0502020204030204" pitchFamily="34" charset="0"/>
                <a:ea typeface="Calibri" panose="020F0502020204030204" pitchFamily="34" charset="0"/>
                <a:cs typeface="Arial" panose="020B0604020202020204" pitchFamily="34" charset="0"/>
              </a:rPr>
              <a:t>. If the person is a victim from the Nova rave party, you can say gently: you are not in the place of the </a:t>
            </a:r>
            <a:r>
              <a:rPr lang="en-US" sz="1600" kern="100" dirty="0" err="1">
                <a:effectLst/>
                <a:latin typeface="Calibri" panose="020F0502020204030204" pitchFamily="34" charset="0"/>
                <a:ea typeface="Calibri" panose="020F0502020204030204" pitchFamily="34" charset="0"/>
                <a:cs typeface="Arial" panose="020B0604020202020204" pitchFamily="34" charset="0"/>
              </a:rPr>
              <a:t>messiba</a:t>
            </a:r>
            <a:r>
              <a:rPr lang="en-US" sz="1600" kern="100" dirty="0">
                <a:effectLst/>
                <a:latin typeface="Calibri" panose="020F0502020204030204" pitchFamily="34" charset="0"/>
                <a:ea typeface="Calibri" panose="020F0502020204030204" pitchFamily="34" charset="0"/>
                <a:cs typeface="Arial" panose="020B0604020202020204" pitchFamily="34" charset="0"/>
              </a:rPr>
              <a:t>. It is over. When you repeat the words it is over, you speak to a part of the part which is confused and disoriented. By repeating those words you help the person, little by little, realize that it is over. The issue is not cognitive only. (explain?).</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Be with the person in total empathy and connection. Tell the person: I am here with you. If it is comfortable for you, you can look at me in the eyes (please be very sensitive with this useful sentence. It is not always appropriate).</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Use a simple, concrete, open language by asking questions like: would you like to drink/or eat something. You will find that people are not necessarily aware of what they want or wish. This is a typical symptom of traumatic stress.</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9B5700-D6A6-79CE-5BF2-DA6113922A5C}"/>
              </a:ext>
            </a:extLst>
          </p:cNvPr>
          <p:cNvSpPr txBox="1"/>
          <p:nvPr/>
        </p:nvSpPr>
        <p:spPr>
          <a:xfrm>
            <a:off x="357189" y="431575"/>
            <a:ext cx="345174" cy="338554"/>
          </a:xfrm>
          <a:prstGeom prst="rect">
            <a:avLst/>
          </a:prstGeom>
          <a:noFill/>
        </p:spPr>
        <p:txBody>
          <a:bodyPr wrap="square" rtlCol="0">
            <a:spAutoFit/>
          </a:bodyPr>
          <a:lstStyle/>
          <a:p>
            <a:r>
              <a:rPr lang="en-IL" sz="1600" dirty="0"/>
              <a:t>2.</a:t>
            </a:r>
          </a:p>
        </p:txBody>
      </p:sp>
      <p:sp>
        <p:nvSpPr>
          <p:cNvPr id="5" name="TextBox 4">
            <a:extLst>
              <a:ext uri="{FF2B5EF4-FFF2-40B4-BE49-F238E27FC236}">
                <a16:creationId xmlns:a16="http://schemas.microsoft.com/office/drawing/2014/main" id="{ED7F568D-2405-47E0-3649-17EEB295AB11}"/>
              </a:ext>
            </a:extLst>
          </p:cNvPr>
          <p:cNvSpPr txBox="1"/>
          <p:nvPr/>
        </p:nvSpPr>
        <p:spPr>
          <a:xfrm>
            <a:off x="357189" y="660175"/>
            <a:ext cx="345174" cy="338554"/>
          </a:xfrm>
          <a:prstGeom prst="rect">
            <a:avLst/>
          </a:prstGeom>
          <a:noFill/>
        </p:spPr>
        <p:txBody>
          <a:bodyPr wrap="square" rtlCol="0">
            <a:spAutoFit/>
          </a:bodyPr>
          <a:lstStyle/>
          <a:p>
            <a:r>
              <a:rPr lang="en-IL" sz="1600" dirty="0"/>
              <a:t>3.</a:t>
            </a:r>
          </a:p>
        </p:txBody>
      </p:sp>
      <p:sp>
        <p:nvSpPr>
          <p:cNvPr id="6" name="TextBox 5">
            <a:extLst>
              <a:ext uri="{FF2B5EF4-FFF2-40B4-BE49-F238E27FC236}">
                <a16:creationId xmlns:a16="http://schemas.microsoft.com/office/drawing/2014/main" id="{C85C98BA-9759-7C58-E08E-8C6CC1A142ED}"/>
              </a:ext>
            </a:extLst>
          </p:cNvPr>
          <p:cNvSpPr txBox="1"/>
          <p:nvPr/>
        </p:nvSpPr>
        <p:spPr>
          <a:xfrm>
            <a:off x="357189" y="3117626"/>
            <a:ext cx="345174" cy="338554"/>
          </a:xfrm>
          <a:prstGeom prst="rect">
            <a:avLst/>
          </a:prstGeom>
          <a:noFill/>
        </p:spPr>
        <p:txBody>
          <a:bodyPr wrap="square" rtlCol="0">
            <a:spAutoFit/>
          </a:bodyPr>
          <a:lstStyle/>
          <a:p>
            <a:r>
              <a:rPr lang="en-IL" sz="1600" dirty="0"/>
              <a:t>4.</a:t>
            </a:r>
          </a:p>
        </p:txBody>
      </p:sp>
      <p:sp>
        <p:nvSpPr>
          <p:cNvPr id="7" name="TextBox 6">
            <a:extLst>
              <a:ext uri="{FF2B5EF4-FFF2-40B4-BE49-F238E27FC236}">
                <a16:creationId xmlns:a16="http://schemas.microsoft.com/office/drawing/2014/main" id="{88CA9058-D136-D699-E651-BEB987CFCAA6}"/>
              </a:ext>
            </a:extLst>
          </p:cNvPr>
          <p:cNvSpPr txBox="1"/>
          <p:nvPr/>
        </p:nvSpPr>
        <p:spPr>
          <a:xfrm>
            <a:off x="357189" y="4074888"/>
            <a:ext cx="345174" cy="338554"/>
          </a:xfrm>
          <a:prstGeom prst="rect">
            <a:avLst/>
          </a:prstGeom>
          <a:noFill/>
        </p:spPr>
        <p:txBody>
          <a:bodyPr wrap="square" rtlCol="0">
            <a:spAutoFit/>
          </a:bodyPr>
          <a:lstStyle/>
          <a:p>
            <a:r>
              <a:rPr lang="en-IL" sz="1600" dirty="0"/>
              <a:t>5.</a:t>
            </a:r>
          </a:p>
        </p:txBody>
      </p:sp>
      <p:sp>
        <p:nvSpPr>
          <p:cNvPr id="9" name="מלבן 15">
            <a:extLst>
              <a:ext uri="{FF2B5EF4-FFF2-40B4-BE49-F238E27FC236}">
                <a16:creationId xmlns:a16="http://schemas.microsoft.com/office/drawing/2014/main" id="{406A6B12-BF36-A827-FDB4-BA9F802CC45E}"/>
              </a:ext>
            </a:extLst>
          </p:cNvPr>
          <p:cNvSpPr/>
          <p:nvPr/>
        </p:nvSpPr>
        <p:spPr>
          <a:xfrm>
            <a:off x="560834" y="5323282"/>
            <a:ext cx="2304350" cy="338554"/>
          </a:xfrm>
          <a:prstGeom prst="rect">
            <a:avLst/>
          </a:prstGeom>
        </p:spPr>
        <p:txBody>
          <a:bodyPr wrap="none">
            <a:spAutoFit/>
          </a:bodyPr>
          <a:lstStyle/>
          <a:p>
            <a:r>
              <a:rPr lang="en-US" sz="1600" b="1" kern="100" dirty="0">
                <a:solidFill>
                  <a:srgbClr val="EE0300"/>
                </a:solidFill>
                <a:effectLst/>
                <a:latin typeface="Calibri" panose="020F0502020204030204" pitchFamily="34" charset="0"/>
                <a:ea typeface="Calibri" panose="020F0502020204030204" pitchFamily="34" charset="0"/>
                <a:cs typeface="Calibri" panose="020F0502020204030204" pitchFamily="34" charset="0"/>
              </a:rPr>
              <a:t>PRACTICALLY SPEAKING: </a:t>
            </a:r>
            <a:endParaRPr lang="en-IL" sz="1600" b="1" kern="100" dirty="0">
              <a:solidFill>
                <a:srgbClr val="EE03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DD3670F-35D3-2315-8C94-38B4970CDF63}"/>
              </a:ext>
            </a:extLst>
          </p:cNvPr>
          <p:cNvSpPr txBox="1"/>
          <p:nvPr/>
        </p:nvSpPr>
        <p:spPr>
          <a:xfrm>
            <a:off x="700087" y="5875113"/>
            <a:ext cx="5572125" cy="3046988"/>
          </a:xfrm>
          <a:prstGeom prst="rect">
            <a:avLst/>
          </a:prstGeom>
          <a:noFill/>
        </p:spPr>
        <p:txBody>
          <a:bodyPr wrap="square">
            <a:spAutoFit/>
          </a:bodyPr>
          <a:lstStyle/>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After you establish a connection with the person and they are reflecting a sense of relative safety, you can proceed to steps 1, 2 and 3 </a:t>
            </a:r>
            <a:r>
              <a:rPr lang="en-US" sz="16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without defining a situation. Do not ask about the stress scale at this point. Introduce a resource in step 3, and make sure it is anchored.</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Use the fist exercise after first 3 steps.</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Start the process with RESOURCING. To make it easier for the person, ask them for a recent resource, which is as neutral as possible. Find a way to make the resource concrete: an object, a place in the body, while constantly making sure the person is grounded (through the feet on the floor or another place in the body).</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A7CBE69-7FA2-DF96-D946-538D7C97198D}"/>
              </a:ext>
            </a:extLst>
          </p:cNvPr>
          <p:cNvSpPr txBox="1"/>
          <p:nvPr/>
        </p:nvSpPr>
        <p:spPr>
          <a:xfrm>
            <a:off x="357189" y="7346725"/>
            <a:ext cx="345174" cy="338554"/>
          </a:xfrm>
          <a:prstGeom prst="rect">
            <a:avLst/>
          </a:prstGeom>
          <a:noFill/>
        </p:spPr>
        <p:txBody>
          <a:bodyPr wrap="square" rtlCol="0">
            <a:spAutoFit/>
          </a:bodyPr>
          <a:lstStyle/>
          <a:p>
            <a:r>
              <a:rPr lang="en-IL" sz="1600" dirty="0"/>
              <a:t>3.</a:t>
            </a:r>
          </a:p>
        </p:txBody>
      </p:sp>
      <p:sp>
        <p:nvSpPr>
          <p:cNvPr id="12" name="TextBox 11">
            <a:extLst>
              <a:ext uri="{FF2B5EF4-FFF2-40B4-BE49-F238E27FC236}">
                <a16:creationId xmlns:a16="http://schemas.microsoft.com/office/drawing/2014/main" id="{E1A26433-EBC7-1EC9-6A0C-05D58D093E0C}"/>
              </a:ext>
            </a:extLst>
          </p:cNvPr>
          <p:cNvSpPr txBox="1"/>
          <p:nvPr/>
        </p:nvSpPr>
        <p:spPr>
          <a:xfrm>
            <a:off x="357189" y="7103837"/>
            <a:ext cx="345174" cy="338554"/>
          </a:xfrm>
          <a:prstGeom prst="rect">
            <a:avLst/>
          </a:prstGeom>
          <a:noFill/>
        </p:spPr>
        <p:txBody>
          <a:bodyPr wrap="square" rtlCol="0">
            <a:spAutoFit/>
          </a:bodyPr>
          <a:lstStyle/>
          <a:p>
            <a:r>
              <a:rPr lang="en-IL" sz="1600" dirty="0"/>
              <a:t>2.</a:t>
            </a:r>
          </a:p>
        </p:txBody>
      </p:sp>
      <p:sp>
        <p:nvSpPr>
          <p:cNvPr id="14" name="TextBox 13">
            <a:extLst>
              <a:ext uri="{FF2B5EF4-FFF2-40B4-BE49-F238E27FC236}">
                <a16:creationId xmlns:a16="http://schemas.microsoft.com/office/drawing/2014/main" id="{7F0CF90D-305D-2A11-F5D9-D85787D0A4D3}"/>
              </a:ext>
            </a:extLst>
          </p:cNvPr>
          <p:cNvSpPr txBox="1"/>
          <p:nvPr/>
        </p:nvSpPr>
        <p:spPr>
          <a:xfrm>
            <a:off x="357189" y="5875112"/>
            <a:ext cx="345174" cy="338554"/>
          </a:xfrm>
          <a:prstGeom prst="rect">
            <a:avLst/>
          </a:prstGeom>
          <a:noFill/>
        </p:spPr>
        <p:txBody>
          <a:bodyPr wrap="square" rtlCol="0">
            <a:spAutoFit/>
          </a:bodyPr>
          <a:lstStyle/>
          <a:p>
            <a:r>
              <a:rPr lang="en-IL" sz="1600" dirty="0"/>
              <a:t>1.</a:t>
            </a:r>
          </a:p>
        </p:txBody>
      </p:sp>
    </p:spTree>
    <p:extLst>
      <p:ext uri="{BB962C8B-B14F-4D97-AF65-F5344CB8AC3E}">
        <p14:creationId xmlns:p14="http://schemas.microsoft.com/office/powerpoint/2010/main" val="16938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34B97-4080-994A-BB4F-19F7B6C73342}"/>
              </a:ext>
            </a:extLst>
          </p:cNvPr>
          <p:cNvSpPr txBox="1"/>
          <p:nvPr/>
        </p:nvSpPr>
        <p:spPr>
          <a:xfrm>
            <a:off x="657225" y="414338"/>
            <a:ext cx="5500688" cy="2554545"/>
          </a:xfrm>
          <a:prstGeom prst="rect">
            <a:avLst/>
          </a:prstGeom>
          <a:noFill/>
        </p:spPr>
        <p:txBody>
          <a:bodyPr wrap="square" rtlCol="0">
            <a:spAutoFit/>
          </a:bodyPr>
          <a:lstStyle/>
          <a:p>
            <a:pPr lvl="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Bring in the smallest piece of memory, or help the client situate him/herself at the right distance from the memory. Process the memory as in step 4, </a:t>
            </a:r>
            <a:r>
              <a:rPr lang="en-US" sz="1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stay a short moment, and come back to the resource as if you were pendulating between a constriction and an expansion. Repeat a few times as appropriate. </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Come back to the resource or add more resources as allowed by the process.</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lvl="0" algn="l" rtl="0"/>
            <a:r>
              <a:rPr lang="en-US" sz="1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End the process with step 3 to make sure the person is grounded and has the capacity to orient him/herself.</a:t>
            </a:r>
            <a:endParaRPr lang="en-IL" sz="1600" kern="100" dirty="0">
              <a:effectLst/>
              <a:latin typeface="Calibri" panose="020F0502020204030204" pitchFamily="34" charset="0"/>
              <a:ea typeface="Calibri" panose="020F0502020204030204" pitchFamily="34" charset="0"/>
              <a:cs typeface="Arial" panose="020B0604020202020204" pitchFamily="34" charset="0"/>
            </a:endParaRPr>
          </a:p>
          <a:p>
            <a:pPr marL="457200" algn="l" rtl="0"/>
            <a:r>
              <a:rPr lang="en-US" sz="1600" kern="100" dirty="0">
                <a:effectLst/>
                <a:latin typeface="Calibri" panose="020F0502020204030204" pitchFamily="34" charset="0"/>
                <a:ea typeface="Calibri" panose="020F0502020204030204" pitchFamily="34" charset="0"/>
                <a:cs typeface="Arial" panose="020B0604020202020204" pitchFamily="34" charset="0"/>
              </a:rPr>
              <a:t> </a:t>
            </a:r>
            <a:endParaRPr lang="en-IL" sz="1600" dirty="0"/>
          </a:p>
        </p:txBody>
      </p:sp>
      <p:sp>
        <p:nvSpPr>
          <p:cNvPr id="4" name="TextBox 3">
            <a:extLst>
              <a:ext uri="{FF2B5EF4-FFF2-40B4-BE49-F238E27FC236}">
                <a16:creationId xmlns:a16="http://schemas.microsoft.com/office/drawing/2014/main" id="{28C15216-1E4B-AAB2-A41E-01F33933F9D9}"/>
              </a:ext>
            </a:extLst>
          </p:cNvPr>
          <p:cNvSpPr txBox="1"/>
          <p:nvPr/>
        </p:nvSpPr>
        <p:spPr>
          <a:xfrm>
            <a:off x="357189" y="414338"/>
            <a:ext cx="345174" cy="338554"/>
          </a:xfrm>
          <a:prstGeom prst="rect">
            <a:avLst/>
          </a:prstGeom>
          <a:noFill/>
        </p:spPr>
        <p:txBody>
          <a:bodyPr wrap="square" rtlCol="0">
            <a:spAutoFit/>
          </a:bodyPr>
          <a:lstStyle/>
          <a:p>
            <a:r>
              <a:rPr lang="en-IL" sz="1600" dirty="0"/>
              <a:t>4.</a:t>
            </a:r>
          </a:p>
        </p:txBody>
      </p:sp>
      <p:sp>
        <p:nvSpPr>
          <p:cNvPr id="5" name="TextBox 4">
            <a:extLst>
              <a:ext uri="{FF2B5EF4-FFF2-40B4-BE49-F238E27FC236}">
                <a16:creationId xmlns:a16="http://schemas.microsoft.com/office/drawing/2014/main" id="{E3F5FF91-4239-65DD-7CFD-589D82EE3767}"/>
              </a:ext>
            </a:extLst>
          </p:cNvPr>
          <p:cNvSpPr txBox="1"/>
          <p:nvPr/>
        </p:nvSpPr>
        <p:spPr>
          <a:xfrm>
            <a:off x="357189" y="1643063"/>
            <a:ext cx="345174" cy="338554"/>
          </a:xfrm>
          <a:prstGeom prst="rect">
            <a:avLst/>
          </a:prstGeom>
          <a:noFill/>
        </p:spPr>
        <p:txBody>
          <a:bodyPr wrap="square" rtlCol="0">
            <a:spAutoFit/>
          </a:bodyPr>
          <a:lstStyle/>
          <a:p>
            <a:r>
              <a:rPr lang="en-IL" sz="1600" dirty="0"/>
              <a:t>5.</a:t>
            </a:r>
          </a:p>
        </p:txBody>
      </p:sp>
      <p:sp>
        <p:nvSpPr>
          <p:cNvPr id="6" name="TextBox 5">
            <a:extLst>
              <a:ext uri="{FF2B5EF4-FFF2-40B4-BE49-F238E27FC236}">
                <a16:creationId xmlns:a16="http://schemas.microsoft.com/office/drawing/2014/main" id="{F0A02A1B-5465-3123-CBD0-D06D0B8D7787}"/>
              </a:ext>
            </a:extLst>
          </p:cNvPr>
          <p:cNvSpPr txBox="1"/>
          <p:nvPr/>
        </p:nvSpPr>
        <p:spPr>
          <a:xfrm>
            <a:off x="357189" y="2128838"/>
            <a:ext cx="345174" cy="338554"/>
          </a:xfrm>
          <a:prstGeom prst="rect">
            <a:avLst/>
          </a:prstGeom>
          <a:noFill/>
        </p:spPr>
        <p:txBody>
          <a:bodyPr wrap="square" rtlCol="0">
            <a:spAutoFit/>
          </a:bodyPr>
          <a:lstStyle/>
          <a:p>
            <a:r>
              <a:rPr lang="en-IL" sz="1600" dirty="0"/>
              <a:t>6.</a:t>
            </a:r>
          </a:p>
        </p:txBody>
      </p:sp>
      <p:pic>
        <p:nvPicPr>
          <p:cNvPr id="7" name="Picture 6">
            <a:extLst>
              <a:ext uri="{FF2B5EF4-FFF2-40B4-BE49-F238E27FC236}">
                <a16:creationId xmlns:a16="http://schemas.microsoft.com/office/drawing/2014/main" id="{86454EA6-6237-D8EC-6B33-B4C4509C5E35}"/>
              </a:ext>
            </a:extLst>
          </p:cNvPr>
          <p:cNvPicPr>
            <a:picLocks noChangeAspect="1"/>
          </p:cNvPicPr>
          <p:nvPr/>
        </p:nvPicPr>
        <p:blipFill>
          <a:blip r:embed="rId2"/>
          <a:stretch>
            <a:fillRect/>
          </a:stretch>
        </p:blipFill>
        <p:spPr>
          <a:xfrm>
            <a:off x="-1189568" y="9451599"/>
            <a:ext cx="9237136" cy="519112"/>
          </a:xfrm>
          <a:prstGeom prst="rect">
            <a:avLst/>
          </a:prstGeom>
        </p:spPr>
      </p:pic>
    </p:spTree>
    <p:extLst>
      <p:ext uri="{BB962C8B-B14F-4D97-AF65-F5344CB8AC3E}">
        <p14:creationId xmlns:p14="http://schemas.microsoft.com/office/powerpoint/2010/main" val="3042732015"/>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TotalTime>
  <Words>1041</Words>
  <Application>Microsoft Macintosh PowerPoint</Application>
  <PresentationFormat>A4 Paper (210x297 mm)</PresentationFormat>
  <Paragraphs>43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Almoni DL AAA</vt:lpstr>
      <vt:lpstr>ALMONIDLAAA-BLACK</vt:lpstr>
      <vt:lpstr>Arial</vt:lpstr>
      <vt:lpstr>Calibri</vt:lpstr>
      <vt:lpstr>Calibri Light</vt:lpstr>
      <vt:lpstr>Symbol</vt:lpstr>
      <vt:lpstr>ערכת נושא Office</vt:lpstr>
      <vt:lpstr>PowerPoint Presentation</vt:lpstr>
      <vt:lpstr>PowerPoint Presentation</vt:lpstr>
      <vt:lpstr>PowerPoint Presentation</vt:lpstr>
      <vt:lpstr>PowerPoint Presentation</vt:lpstr>
    </vt:vector>
  </TitlesOfParts>
  <Company>Yaron'S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אורטל</dc:creator>
  <cp:lastModifiedBy>noa hanig</cp:lastModifiedBy>
  <cp:revision>60</cp:revision>
  <dcterms:created xsi:type="dcterms:W3CDTF">2023-10-30T09:48:25Z</dcterms:created>
  <dcterms:modified xsi:type="dcterms:W3CDTF">2023-10-30T21:29:43Z</dcterms:modified>
</cp:coreProperties>
</file>